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4" r:id="rId7"/>
    <p:sldId id="262" r:id="rId8"/>
    <p:sldId id="267" r:id="rId9"/>
    <p:sldId id="260" r:id="rId10"/>
    <p:sldId id="269" r:id="rId11"/>
    <p:sldId id="265" r:id="rId12"/>
    <p:sldId id="263" r:id="rId13"/>
    <p:sldId id="266" r:id="rId14"/>
    <p:sldId id="268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2" autoAdjust="0"/>
    <p:restoredTop sz="96586" autoAdjust="0"/>
  </p:normalViewPr>
  <p:slideViewPr>
    <p:cSldViewPr snapToGrid="0">
      <p:cViewPr varScale="1">
        <p:scale>
          <a:sx n="111" d="100"/>
          <a:sy n="111" d="100"/>
        </p:scale>
        <p:origin x="108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Прогресс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6">
                      <a:shade val="7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hade val="7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shade val="7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6">
                      <a:tint val="77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tint val="77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tint val="77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</c:dPt>
          <c:cat>
            <c:strRef>
              <c:f>Лист1!$A$2:$A$3</c:f>
              <c:strCache>
                <c:ptCount val="2"/>
                <c:pt idx="0">
                  <c:v>Сделано</c:v>
                </c:pt>
                <c:pt idx="1">
                  <c:v>Осталось</c:v>
                </c:pt>
              </c:strCache>
            </c:str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bg1"/>
                </a:solidFill>
                <a:latin typeface="Bahnschrift Light" panose="020B0502040204020203" pitchFamily="34" charset="0"/>
                <a:ea typeface="+mn-ea"/>
                <a:cs typeface="+mn-cs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bg1"/>
                </a:solidFill>
                <a:latin typeface="Bahnschrift Light" panose="020B0502040204020203" pitchFamily="34" charset="0"/>
                <a:ea typeface="+mn-ea"/>
                <a:cs typeface="+mn-cs"/>
              </a:defRPr>
            </a:pPr>
            <a:endParaRPr lang="ru-RU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7647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8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316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2602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397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980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5182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0273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64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9570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328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2562B-E62E-43AF-A7E2-15076674E74A}" type="datetimeFigureOut">
              <a:rPr lang="ru-RU" smtClean="0"/>
              <a:t>12.12.2019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50B24-148C-48E6-AEF5-1A977994C5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7244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microsoft.com/office/2007/relationships/hdphoto" Target="../media/hdphoto1.wdp"/><Relationship Id="rId7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384830"/>
            <a:ext cx="9144000" cy="2387600"/>
          </a:xfrm>
          <a:ln w="28575"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ru-RU" sz="9600" dirty="0" smtClean="0">
                <a:solidFill>
                  <a:schemeClr val="bg1"/>
                </a:solidFill>
              </a:rPr>
              <a:t> </a:t>
            </a:r>
            <a:r>
              <a:rPr lang="en-US" sz="9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Cook &amp; Share</a:t>
            </a:r>
            <a:endParaRPr lang="ru-RU" sz="96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10059" y="4140201"/>
            <a:ext cx="61718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Социальная сеть для любителей готовить</a:t>
            </a:r>
            <a:endParaRPr lang="ru-RU" sz="2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150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/>
          <p:cNvSpPr/>
          <p:nvPr/>
        </p:nvSpPr>
        <p:spPr>
          <a:xfrm>
            <a:off x="0" y="2164357"/>
            <a:ext cx="12192000" cy="2492829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3664802" y="129397"/>
            <a:ext cx="4813541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4400" dirty="0" err="1" smtClean="0">
                <a:solidFill>
                  <a:schemeClr val="bg1"/>
                </a:solidFill>
                <a:latin typeface="Bahnschrift Light" panose="020B0502040204020203" pitchFamily="34" charset="0"/>
              </a:rPr>
              <a:t>Разработка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21" name="Рисунок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715" y="2380313"/>
            <a:ext cx="2001810" cy="2066384"/>
          </a:xfrm>
          <a:prstGeom prst="rect">
            <a:avLst/>
          </a:prstGeom>
        </p:spPr>
      </p:pic>
      <p:pic>
        <p:nvPicPr>
          <p:cNvPr id="22" name="Рисунок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121" y="2233299"/>
            <a:ext cx="2251384" cy="2282340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101" y="2380313"/>
            <a:ext cx="2066384" cy="206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44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/>
          <p:cNvSpPr/>
          <p:nvPr/>
        </p:nvSpPr>
        <p:spPr>
          <a:xfrm>
            <a:off x="0" y="1236295"/>
            <a:ext cx="12192000" cy="4870591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3664802" y="129397"/>
            <a:ext cx="4813541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4400" dirty="0" err="1" smtClean="0">
                <a:solidFill>
                  <a:schemeClr val="bg1"/>
                </a:solidFill>
                <a:latin typeface="Bahnschrift Light" panose="020B0502040204020203" pitchFamily="34" charset="0"/>
              </a:rPr>
              <a:t>Разработка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93" y="2562724"/>
            <a:ext cx="2634343" cy="2381553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4729" y="1814289"/>
            <a:ext cx="9247529" cy="387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773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0" y="1080614"/>
            <a:ext cx="12192000" cy="5284014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3664802" y="129397"/>
            <a:ext cx="4813541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4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Общий результат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graphicFrame>
        <p:nvGraphicFramePr>
          <p:cNvPr id="24" name="Диаграмма 23"/>
          <p:cNvGraphicFramePr/>
          <p:nvPr>
            <p:extLst>
              <p:ext uri="{D42A27DB-BD31-4B8C-83A1-F6EECF244321}">
                <p14:modId xmlns:p14="http://schemas.microsoft.com/office/powerpoint/2010/main" val="838038740"/>
              </p:ext>
            </p:extLst>
          </p:nvPr>
        </p:nvGraphicFramePr>
        <p:xfrm>
          <a:off x="2032000" y="945961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2235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1975325"/>
            <a:ext cx="12192000" cy="3615303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3105510" y="301926"/>
            <a:ext cx="5372834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4400" dirty="0" err="1" smtClean="0">
                <a:solidFill>
                  <a:schemeClr val="bg1"/>
                </a:solidFill>
                <a:latin typeface="Bahnschrift Light" panose="020B0502040204020203" pitchFamily="34" charset="0"/>
              </a:rPr>
              <a:t>Чему</a:t>
            </a:r>
            <a:r>
              <a:rPr lang="uk-UA" sz="4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 м</a:t>
            </a:r>
            <a:r>
              <a:rPr lang="ru-RU" sz="4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ы научились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1989" y="2051198"/>
            <a:ext cx="115680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ru-RU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Разбивать </a:t>
            </a:r>
            <a:r>
              <a:rPr lang="en-US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U</a:t>
            </a:r>
            <a:r>
              <a:rPr lang="en-US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ser </a:t>
            </a:r>
            <a:r>
              <a:rPr lang="en-US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S</a:t>
            </a:r>
            <a:r>
              <a:rPr lang="en-US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tories</a:t>
            </a:r>
            <a:r>
              <a:rPr lang="ru-RU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 на </a:t>
            </a:r>
            <a:r>
              <a:rPr lang="en-US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T</a:t>
            </a:r>
            <a:r>
              <a:rPr lang="en-US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ask</a:t>
            </a:r>
            <a:r>
              <a:rPr lang="uk-UA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’и</a:t>
            </a:r>
            <a:endParaRPr lang="ru-RU" sz="32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 marL="457200" indent="-457200">
              <a:buAutoNum type="arabicPeriod"/>
            </a:pPr>
            <a:r>
              <a:rPr lang="ru-RU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Оценивать задачи</a:t>
            </a:r>
          </a:p>
          <a:p>
            <a:pPr marL="457200" indent="-457200">
              <a:buAutoNum type="arabicPeriod"/>
            </a:pPr>
            <a:r>
              <a:rPr lang="ru-RU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Оценивать риски</a:t>
            </a:r>
          </a:p>
          <a:p>
            <a:pPr marL="457200" indent="-457200">
              <a:buAutoNum type="arabicPeriod"/>
            </a:pPr>
            <a:r>
              <a:rPr lang="ru-RU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Планировать работу</a:t>
            </a:r>
          </a:p>
          <a:p>
            <a:pPr marL="457200" indent="-457200">
              <a:buAutoNum type="arabicPeriod"/>
            </a:pPr>
            <a:r>
              <a:rPr lang="ru-RU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Регулярно </a:t>
            </a:r>
            <a:r>
              <a:rPr lang="ru-RU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работать</a:t>
            </a:r>
          </a:p>
          <a:p>
            <a:pPr marL="457200" indent="-457200">
              <a:buAutoNum type="arabicPeriod"/>
            </a:pPr>
            <a:r>
              <a:rPr lang="ru-RU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Проводить </a:t>
            </a:r>
            <a:r>
              <a:rPr lang="ru-RU" sz="3200" dirty="0" err="1" smtClean="0">
                <a:solidFill>
                  <a:schemeClr val="bg1"/>
                </a:solidFill>
                <a:latin typeface="Bahnschrift Light" panose="020B0502040204020203" pitchFamily="34" charset="0"/>
              </a:rPr>
              <a:t>демо</a:t>
            </a:r>
            <a:r>
              <a:rPr lang="ru-RU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-сессию </a:t>
            </a:r>
          </a:p>
          <a:p>
            <a:pPr marL="457200" indent="-457200">
              <a:buAutoNum type="arabicPeriod"/>
            </a:pPr>
            <a:r>
              <a:rPr lang="ru-RU" sz="3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Проводить ретроспективу</a:t>
            </a:r>
            <a:endParaRPr lang="ru-RU" sz="32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674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1975326"/>
            <a:ext cx="12192000" cy="1457988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311989" y="2051198"/>
            <a:ext cx="115680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СПАСИБО ЗА ВНИМАНИЕ</a:t>
            </a:r>
            <a:endParaRPr lang="ru-RU" sz="72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55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64802" y="129397"/>
            <a:ext cx="4813541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4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Наша команда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59" y="1986696"/>
            <a:ext cx="2160000" cy="2160000"/>
          </a:xfrm>
          <a:prstGeom prst="ellipse">
            <a:avLst/>
          </a:prstGeom>
          <a:ln w="28575">
            <a:noFill/>
          </a:ln>
          <a:effectLst/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323" y="1986696"/>
            <a:ext cx="2160000" cy="2160000"/>
          </a:xfrm>
          <a:prstGeom prst="ellipse">
            <a:avLst/>
          </a:prstGeom>
          <a:ln w="28575">
            <a:noFill/>
          </a:ln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0" t="24913" r="300" b="18837"/>
          <a:stretch/>
        </p:blipFill>
        <p:spPr>
          <a:xfrm>
            <a:off x="7372793" y="3607151"/>
            <a:ext cx="2160000" cy="2160000"/>
          </a:xfrm>
          <a:prstGeom prst="ellipse">
            <a:avLst/>
          </a:prstGeom>
          <a:ln w="28575">
            <a:noFill/>
          </a:ln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69" r="8181"/>
          <a:stretch/>
        </p:blipFill>
        <p:spPr>
          <a:xfrm>
            <a:off x="9683264" y="1986696"/>
            <a:ext cx="2160000" cy="2160000"/>
          </a:xfrm>
          <a:prstGeom prst="ellipse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60359" y="4302430"/>
            <a:ext cx="17764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Богдан</a:t>
            </a:r>
            <a:endParaRPr lang="en-US" sz="24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r>
              <a:rPr lang="ru-RU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Разработчик</a:t>
            </a:r>
            <a:endParaRPr lang="ru-RU" sz="20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14606" y="4302429"/>
            <a:ext cx="17139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Богдан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Разработчик</a:t>
            </a:r>
            <a:endParaRPr lang="ru-RU" sz="20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76677" y="2681975"/>
            <a:ext cx="13404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Павел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Дизайнер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732161" y="2835862"/>
            <a:ext cx="17668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Ольга</a:t>
            </a:r>
          </a:p>
          <a:p>
            <a:r>
              <a:rPr lang="ru-RU" sz="2000" dirty="0" err="1" smtClean="0">
                <a:solidFill>
                  <a:schemeClr val="bg1"/>
                </a:solidFill>
                <a:latin typeface="Bahnschrift Light" panose="020B0502040204020203" pitchFamily="34" charset="0"/>
              </a:rPr>
              <a:t>Тестировщик</a:t>
            </a:r>
            <a:endParaRPr lang="ru-RU" sz="20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860613" y="4302428"/>
            <a:ext cx="18053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Данил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Scrum</a:t>
            </a:r>
            <a:r>
              <a:rPr lang="ru-RU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master</a:t>
            </a:r>
            <a:endParaRPr lang="ru-RU" sz="20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7" t="-105" r="227" b="25887"/>
          <a:stretch/>
        </p:blipFill>
        <p:spPr>
          <a:xfrm>
            <a:off x="2708370" y="3661938"/>
            <a:ext cx="2160000" cy="2160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6622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918137"/>
            <a:ext cx="12192000" cy="5939863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3553523" y="69011"/>
            <a:ext cx="52261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Постановка задачи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6302" y="918137"/>
            <a:ext cx="11559397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5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Цель:</a:t>
            </a:r>
            <a:endParaRPr lang="ru-RU" sz="2500" b="1" dirty="0" smtClean="0">
              <a:solidFill>
                <a:schemeClr val="bg1"/>
              </a:solidFill>
              <a:effectLst/>
              <a:latin typeface="Bahnschrift Light" panose="020B0502040204020203" pitchFamily="34" charset="0"/>
            </a:endParaRPr>
          </a:p>
          <a:p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Создать систему </a:t>
            </a:r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кулинарных рецептов, </a:t>
            </a: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которая хранит в себе рецепты различных блюд, их описания. Также каждый пользователь </a:t>
            </a:r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должен </a:t>
            </a: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иметь возможность создать свою учётную запись, где он сможет делиться своими собственными рецептами,  оставлять отзывы о других рецептах и оценивать их. </a:t>
            </a:r>
            <a:endParaRPr lang="ru-RU" sz="25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r>
              <a:rPr lang="ru-RU" sz="2500" b="0" dirty="0" smtClean="0">
                <a:solidFill>
                  <a:schemeClr val="bg1"/>
                </a:solidFill>
                <a:effectLst/>
                <a:latin typeface="Bahnschrift Light" panose="020B0502040204020203" pitchFamily="34" charset="0"/>
              </a:rPr>
              <a:t/>
            </a:r>
            <a:br>
              <a:rPr lang="ru-RU" sz="2500" b="0" dirty="0" smtClean="0">
                <a:solidFill>
                  <a:schemeClr val="bg1"/>
                </a:solidFill>
                <a:effectLst/>
                <a:latin typeface="Bahnschrift Light" panose="020B0502040204020203" pitchFamily="34" charset="0"/>
              </a:rPr>
            </a:br>
            <a:r>
              <a:rPr lang="ru-RU" sz="25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Функциональные требования</a:t>
            </a:r>
            <a:r>
              <a:rPr lang="ru-RU" sz="2500" b="1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:</a:t>
            </a:r>
            <a:r>
              <a:rPr lang="ru-RU" sz="2500" b="0" dirty="0" smtClean="0">
                <a:solidFill>
                  <a:schemeClr val="bg1"/>
                </a:solidFill>
                <a:effectLst/>
                <a:latin typeface="Bahnschrift Light" panose="020B0502040204020203" pitchFamily="34" charset="0"/>
              </a:rPr>
              <a:t/>
            </a:r>
            <a:br>
              <a:rPr lang="ru-RU" sz="2500" b="0" dirty="0" smtClean="0">
                <a:solidFill>
                  <a:schemeClr val="bg1"/>
                </a:solidFill>
                <a:effectLst/>
                <a:latin typeface="Bahnschrift Light" panose="020B0502040204020203" pitchFamily="34" charset="0"/>
              </a:rPr>
            </a:b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1</a:t>
            </a:r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. Регистрация</a:t>
            </a:r>
          </a:p>
          <a:p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2</a:t>
            </a: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. </a:t>
            </a:r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Добавление </a:t>
            </a: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различных рецептов блюд;</a:t>
            </a:r>
            <a:endParaRPr lang="ru-RU" sz="2500" b="0" dirty="0" smtClean="0">
              <a:solidFill>
                <a:schemeClr val="bg1"/>
              </a:solidFill>
              <a:effectLst/>
              <a:latin typeface="Bahnschrift Light" panose="020B0502040204020203" pitchFamily="34" charset="0"/>
            </a:endParaRPr>
          </a:p>
          <a:p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3</a:t>
            </a:r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. </a:t>
            </a: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Возможность оставлять отзывы к </a:t>
            </a:r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блюдам;</a:t>
            </a:r>
          </a:p>
          <a:p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4. Возможность ставить оценки блюдам;</a:t>
            </a:r>
            <a:endParaRPr lang="ru-RU" sz="2500" b="0" dirty="0" smtClean="0">
              <a:solidFill>
                <a:schemeClr val="bg1"/>
              </a:solidFill>
              <a:effectLst/>
              <a:latin typeface="Bahnschrift Light" panose="020B0502040204020203" pitchFamily="34" charset="0"/>
            </a:endParaRPr>
          </a:p>
          <a:p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5. </a:t>
            </a: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Возможность  просмотра рецептов блюд</a:t>
            </a:r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,</a:t>
            </a:r>
          </a:p>
          <a:p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6. </a:t>
            </a: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П</a:t>
            </a:r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оиск </a:t>
            </a: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по категориям и по рейтингу;</a:t>
            </a:r>
            <a:endParaRPr lang="ru-RU" sz="2500" b="0" dirty="0" smtClean="0">
              <a:solidFill>
                <a:schemeClr val="bg1"/>
              </a:solidFill>
              <a:effectLst/>
              <a:latin typeface="Bahnschrift Light" panose="020B0502040204020203" pitchFamily="34" charset="0"/>
            </a:endParaRPr>
          </a:p>
          <a:p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7</a:t>
            </a:r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. </a:t>
            </a: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Просмотр </a:t>
            </a:r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профилей </a:t>
            </a: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</a:rPr>
              <a:t>других пользователей</a:t>
            </a:r>
            <a:r>
              <a:rPr lang="ru-RU" sz="25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.</a:t>
            </a:r>
            <a:endParaRPr lang="ru-RU" sz="2500" b="0" dirty="0" smtClean="0">
              <a:solidFill>
                <a:schemeClr val="bg1"/>
              </a:solidFill>
              <a:effectLst/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60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775834" y="302276"/>
            <a:ext cx="27350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USE CASE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13" y="1071717"/>
            <a:ext cx="10554886" cy="554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53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775834" y="302276"/>
            <a:ext cx="27350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USE CASE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953" y="1071717"/>
            <a:ext cx="10602805" cy="548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4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137479" y="371287"/>
            <a:ext cx="37240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TIME TO DEMO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786" y="1619988"/>
            <a:ext cx="4877481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3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526875"/>
            <a:ext cx="12192000" cy="4091087"/>
          </a:xfrm>
          <a:prstGeom prst="rect">
            <a:avLst/>
          </a:prstGeom>
          <a:solidFill>
            <a:schemeClr val="bg2">
              <a:lumMod val="25000"/>
              <a:alpha val="15000"/>
            </a:schemeClr>
          </a:solidFill>
        </p:spPr>
      </p:pic>
      <p:sp>
        <p:nvSpPr>
          <p:cNvPr id="7" name="TextBox 6"/>
          <p:cNvSpPr txBox="1"/>
          <p:nvPr/>
        </p:nvSpPr>
        <p:spPr>
          <a:xfrm>
            <a:off x="5309234" y="302276"/>
            <a:ext cx="18501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Scrum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1" y="1647644"/>
            <a:ext cx="1219199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381000">
              <a:buAutoNum type="arabicPeriod"/>
            </a:pPr>
            <a:r>
              <a:rPr lang="ru-RU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Периодическая доставка рабочего продукта</a:t>
            </a:r>
          </a:p>
          <a:p>
            <a:pPr marL="742950" indent="-381000"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Product Backlog</a:t>
            </a:r>
          </a:p>
          <a:p>
            <a:pPr marL="742950" indent="-381000"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Sprints + Sprint backlogs + Burndown charts </a:t>
            </a:r>
            <a:endParaRPr lang="ru-RU" sz="36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 marL="742950" indent="-381000">
              <a:buAutoNum type="arabicPeriod"/>
            </a:pPr>
            <a:r>
              <a:rPr lang="ru-RU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Оценивание задач</a:t>
            </a:r>
            <a:endParaRPr lang="en-US" sz="36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 marL="742950" indent="-381000"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Daily meetings</a:t>
            </a:r>
            <a:endParaRPr lang="ru-RU" sz="36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 marL="742950" indent="-381000">
              <a:buAutoNum type="arabicPeriod"/>
            </a:pPr>
            <a:r>
              <a:rPr lang="ru-RU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Парное программирование</a:t>
            </a:r>
          </a:p>
          <a:p>
            <a:pPr marL="742950" indent="-381000"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Dash board</a:t>
            </a:r>
          </a:p>
        </p:txBody>
      </p:sp>
    </p:spTree>
    <p:extLst>
      <p:ext uri="{BB962C8B-B14F-4D97-AF65-F5344CB8AC3E}">
        <p14:creationId xmlns:p14="http://schemas.microsoft.com/office/powerpoint/2010/main" val="214472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0" y="1035170"/>
            <a:ext cx="12192000" cy="4994694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3664802" y="129397"/>
            <a:ext cx="4813541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4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1 </a:t>
            </a:r>
            <a:r>
              <a:rPr lang="en-US" sz="4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Sprint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1539" y="1319841"/>
            <a:ext cx="1163703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ru-RU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1 неделя</a:t>
            </a:r>
            <a:endParaRPr lang="en-US" sz="36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 marL="342900" indent="-342900">
              <a:buFontTx/>
              <a:buChar char="-"/>
            </a:pPr>
            <a:r>
              <a:rPr lang="en-US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1 Sprint Backlog</a:t>
            </a:r>
            <a:endParaRPr lang="ru-RU" sz="36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 marL="342900" indent="-342900">
              <a:buFontTx/>
              <a:buChar char="-"/>
            </a:pPr>
            <a:r>
              <a:rPr lang="ru-RU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3 </a:t>
            </a:r>
            <a:r>
              <a:rPr lang="en-US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User Story</a:t>
            </a:r>
          </a:p>
          <a:p>
            <a:pPr marL="342900" indent="-342900">
              <a:buFontTx/>
              <a:buChar char="-"/>
            </a:pPr>
            <a:r>
              <a:rPr lang="ru-RU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В среднем 12 </a:t>
            </a:r>
            <a:r>
              <a:rPr lang="en-US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task`</a:t>
            </a:r>
            <a:r>
              <a:rPr lang="uk-UA" sz="3600" dirty="0" err="1" smtClean="0">
                <a:solidFill>
                  <a:schemeClr val="bg1"/>
                </a:solidFill>
                <a:latin typeface="Bahnschrift Light" panose="020B0502040204020203" pitchFamily="34" charset="0"/>
              </a:rPr>
              <a:t>ов</a:t>
            </a:r>
            <a:endParaRPr lang="ru-RU" sz="36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 marL="342900" indent="-342900">
              <a:buFontTx/>
              <a:buChar char="-"/>
            </a:pPr>
            <a:r>
              <a:rPr lang="ru-RU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75 человеко-часов</a:t>
            </a:r>
          </a:p>
          <a:p>
            <a:pPr marL="342900" indent="-342900">
              <a:buFontTx/>
              <a:buChar char="-"/>
            </a:pPr>
            <a:r>
              <a:rPr lang="ru-RU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В среднем 21 </a:t>
            </a:r>
            <a:r>
              <a:rPr lang="en-US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commit </a:t>
            </a:r>
            <a:r>
              <a:rPr lang="ru-RU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endParaRPr lang="en-US" sz="36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 marL="342900" indent="-342900">
              <a:buFontTx/>
              <a:buChar char="-"/>
            </a:pPr>
            <a:r>
              <a:rPr lang="en-US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5 Daily meetings</a:t>
            </a:r>
            <a:endParaRPr lang="ru-RU" sz="36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 marL="342900" indent="-342900">
              <a:buFontTx/>
              <a:buChar char="-"/>
            </a:pPr>
            <a:r>
              <a:rPr lang="ru-RU" sz="36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19 литров кофе</a:t>
            </a:r>
            <a:endParaRPr lang="ru-RU" sz="36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59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/>
          <p:cNvSpPr/>
          <p:nvPr/>
        </p:nvSpPr>
        <p:spPr>
          <a:xfrm>
            <a:off x="0" y="2092168"/>
            <a:ext cx="12192000" cy="2492829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3664802" y="129397"/>
            <a:ext cx="4813541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4400" dirty="0" err="1" smtClean="0">
                <a:solidFill>
                  <a:schemeClr val="bg1"/>
                </a:solidFill>
                <a:latin typeface="Bahnschrift Light" panose="020B0502040204020203" pitchFamily="34" charset="0"/>
              </a:rPr>
              <a:t>Разработка</a:t>
            </a:r>
            <a:endParaRPr lang="ru-RU" sz="4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57" y="2244567"/>
            <a:ext cx="2188029" cy="218802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409" y="2244567"/>
            <a:ext cx="1927779" cy="218802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36"/>
          <a:stretch/>
        </p:blipFill>
        <p:spPr>
          <a:xfrm>
            <a:off x="9998383" y="2213811"/>
            <a:ext cx="1938147" cy="221878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386" y="2255963"/>
            <a:ext cx="2165236" cy="216523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026" y="2229189"/>
            <a:ext cx="2188028" cy="218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708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</TotalTime>
  <Words>148</Words>
  <Application>Microsoft Office PowerPoint</Application>
  <PresentationFormat>Широкоэкранный</PresentationFormat>
  <Paragraphs>57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Bahnschrift Light</vt:lpstr>
      <vt:lpstr>Calibri</vt:lpstr>
      <vt:lpstr>Calibri Light</vt:lpstr>
      <vt:lpstr>Тема Office</vt:lpstr>
      <vt:lpstr> Cook &amp; Share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 D</dc:creator>
  <cp:lastModifiedBy>A D</cp:lastModifiedBy>
  <cp:revision>46</cp:revision>
  <dcterms:created xsi:type="dcterms:W3CDTF">2019-12-10T06:46:26Z</dcterms:created>
  <dcterms:modified xsi:type="dcterms:W3CDTF">2019-12-12T09:31:46Z</dcterms:modified>
</cp:coreProperties>
</file>

<file path=docProps/thumbnail.jpeg>
</file>